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68" r:id="rId3"/>
    <p:sldId id="281" r:id="rId4"/>
    <p:sldId id="262" r:id="rId5"/>
    <p:sldId id="275" r:id="rId6"/>
    <p:sldId id="276" r:id="rId7"/>
    <p:sldId id="263" r:id="rId8"/>
    <p:sldId id="277" r:id="rId9"/>
    <p:sldId id="278" r:id="rId10"/>
    <p:sldId id="271" r:id="rId11"/>
    <p:sldId id="280" r:id="rId12"/>
    <p:sldId id="279" r:id="rId13"/>
    <p:sldId id="282" r:id="rId14"/>
    <p:sldId id="260" r:id="rId15"/>
    <p:sldId id="26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545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4309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79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826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7335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681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269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557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265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8747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807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0627-1C66-4C55-B94D-50CAACE0A75E}" type="datetimeFigureOut">
              <a:rPr lang="tr-TR" smtClean="0"/>
              <a:pPr/>
              <a:t>16.01.2023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B351-B536-4680-972D-E3F41A9C82C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288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02527" y="361215"/>
            <a:ext cx="7724078" cy="2387600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002060"/>
                </a:solidFill>
                <a:latin typeface="+mn-lt"/>
              </a:rPr>
              <a:t>DR.BİNNAZ EGE-DR.RIDVAN EGE ANADOLU LİSESİ</a:t>
            </a:r>
            <a:endParaRPr lang="tr-TR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88741" y="3445922"/>
            <a:ext cx="9144000" cy="16557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2060"/>
                </a:solidFill>
              </a:rPr>
              <a:t>2022-2023 EĞİTİM-ÖĞRETİM YILI BİRİNCİ DÖNEM 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2060"/>
                </a:solidFill>
              </a:rPr>
              <a:t>REHBERLİK VE PSİKOLOJİK DANIŞMANLIK SERVİSİ ÇALIŞMALARI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478" y="361215"/>
            <a:ext cx="3507522" cy="183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885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12.SINIFLARA MOTİVASYON İLE DEVAM-DEVAMSIZLIK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3 İçerik Yer Tutucusu" descr="IMG-20221213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7356" y="1629682"/>
            <a:ext cx="326350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IMG-20221213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821" y="1681650"/>
            <a:ext cx="3164478" cy="421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43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948" y="3389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Ufuk Üniversitesi Eğitim Fakültesi Rehberlik ve Psikolojik Danışmanlık Bölümü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Öğretim Görevlisi Neslihan Salman </a:t>
            </a:r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Tarafından Öğretmenlerimize </a:t>
            </a:r>
            <a:br>
              <a:rPr lang="tr-TR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 Mükemmeliyetçilik ve Sınav Kaygısı</a:t>
            </a:r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 Konusunda Hizmet içi Eğitim 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7 İçerik Yer Tutucusu" descr="20221108_15410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840775" y="2496097"/>
            <a:ext cx="3763894" cy="3128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Resim" descr="20221108_15410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29993" y="2614708"/>
            <a:ext cx="3860741" cy="2988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OKULUMUZA ZİYARETE GELEN ORTAOKULLARA </a:t>
            </a:r>
            <a:br>
              <a:rPr lang="tr-TR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 OKULUMUZUN TANITIMI YAPILDI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3 İçerik Yer Tutucusu" descr="20221202_114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879" y="2583371"/>
            <a:ext cx="3367112" cy="2676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20221202_113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6803" y="2060473"/>
            <a:ext cx="3204753" cy="2793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20221202_113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2791" y="2416244"/>
            <a:ext cx="3532095" cy="2810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371600" y="1711234"/>
          <a:ext cx="9640390" cy="2377440"/>
        </p:xfrm>
        <a:graphic>
          <a:graphicData uri="http://schemas.openxmlformats.org/drawingml/2006/table">
            <a:tbl>
              <a:tblPr/>
              <a:tblGrid>
                <a:gridCol w="1928078"/>
                <a:gridCol w="1928078"/>
                <a:gridCol w="1783156"/>
                <a:gridCol w="2073000"/>
                <a:gridCol w="1928078"/>
              </a:tblGrid>
              <a:tr h="836023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ÖĞRENCİ SAYISI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ÖĞRENCİ GÖRÜŞME </a:t>
                      </a:r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SAYISI</a:t>
                      </a:r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GRUP GÖRÜŞME SAYISI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VELİ SAYISI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VELİ GÖRÜŞME SAYISI</a:t>
                      </a:r>
                      <a:endParaRPr lang="tr-TR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36023"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71</a:t>
                      </a:r>
                    </a:p>
                    <a:p>
                      <a:pPr algn="ctr"/>
                      <a:endParaRPr lang="tr-TR" b="1" dirty="0" smtClean="0"/>
                    </a:p>
                    <a:p>
                      <a:pPr algn="ctr"/>
                      <a:endParaRPr lang="tr-TR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smtClean="0"/>
                        <a:t>95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smtClean="0"/>
                        <a:t>2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28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30</a:t>
                      </a:r>
                      <a:endParaRPr lang="tr-TR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2040" y="670560"/>
            <a:ext cx="10424160" cy="5506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r-TR" sz="2200" b="1" dirty="0" smtClean="0">
              <a:solidFill>
                <a:srgbClr val="7030A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SINIF RİSK HARİTASI İLE ÖZEL DURUMU OLAN ÖĞRENCİLERİMİZİN TESPİTİ</a:t>
            </a:r>
          </a:p>
          <a:p>
            <a:pPr marL="0" indent="0" algn="ctr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TÜM SINIFLARA DİSİPLİN YÖNETMELİĞİNİN SINIF PANOLARINA ASILMASI</a:t>
            </a:r>
          </a:p>
          <a:p>
            <a:pPr algn="ctr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9,10 VE 11 SINIF ÖĞRENCİLERİNİN  DERS SEÇİMİ</a:t>
            </a:r>
          </a:p>
          <a:p>
            <a:pPr marL="0" indent="0" algn="ctr">
              <a:buNone/>
            </a:pPr>
            <a:endParaRPr lang="tr-TR" sz="2400" b="1" dirty="0" smtClean="0">
              <a:solidFill>
                <a:srgbClr val="00206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 VELİLERE YÖNELİK BAĞIMLILIKLA MÜCADELE İLE İLGİLİ BROŞÜRÜN </a:t>
            </a:r>
            <a:r>
              <a:rPr lang="tr-TR" sz="2400" b="1" dirty="0">
                <a:solidFill>
                  <a:srgbClr val="002060"/>
                </a:solidFill>
              </a:rPr>
              <a:t>OKUL WEB </a:t>
            </a:r>
            <a:r>
              <a:rPr lang="tr-TR" sz="2400" b="1" dirty="0" smtClean="0">
                <a:solidFill>
                  <a:srgbClr val="002060"/>
                </a:solidFill>
              </a:rPr>
              <a:t>SAYFASINDA PAYLAŞIMI</a:t>
            </a:r>
          </a:p>
          <a:p>
            <a:pPr algn="ctr"/>
            <a:endParaRPr lang="tr-TR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07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u="sng" dirty="0" smtClean="0">
                <a:solidFill>
                  <a:srgbClr val="C00000"/>
                </a:solidFill>
                <a:latin typeface="+mn-lt"/>
              </a:rPr>
              <a:t>PANOMU</a:t>
            </a:r>
            <a:r>
              <a:rPr lang="tr-TR" sz="3200" b="1" u="sng" dirty="0" smtClean="0">
                <a:solidFill>
                  <a:srgbClr val="C00000"/>
                </a:solidFill>
              </a:rPr>
              <a:t>Z</a:t>
            </a:r>
            <a:endParaRPr lang="tr-TR" sz="3200" b="1" u="sng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2060"/>
                </a:solidFill>
              </a:rPr>
              <a:t>VERİMLİ DERS ÇALIŞMA YÖNTEMLERİ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2060"/>
                </a:solidFill>
              </a:rPr>
              <a:t>BAĞIMLILIKLA MÜCADELE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2060"/>
                </a:solidFill>
              </a:rPr>
              <a:t>SINAVLA BAŞEDEBİLME YÖNTEMLERİ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39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70230"/>
            <a:ext cx="10515600" cy="4351338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2022-2023 EĞİTİM-ÖĞRETİM YILI BİRİNCİ DÖNEM  REHBERLİK VE PSİKOLOJİK DANIŞMA HİZMETLERİ KOMİSYONU TOPLANTISI</a:t>
            </a:r>
          </a:p>
          <a:p>
            <a:pPr algn="ctr"/>
            <a:endParaRPr lang="tr-TR" b="1" dirty="0" smtClean="0">
              <a:solidFill>
                <a:srgbClr val="002060"/>
              </a:solidFill>
            </a:endParaRPr>
          </a:p>
          <a:p>
            <a:pPr algn="ctr"/>
            <a:r>
              <a:rPr lang="tr-TR" b="1" dirty="0" smtClean="0">
                <a:solidFill>
                  <a:srgbClr val="002060"/>
                </a:solidFill>
              </a:rPr>
              <a:t>2022-2023 EĞİTİM-ÖĞRETİM YILI BİRİNCİ DÖNEM PSİKOSOSYAL KORUMA,ÖNLEME VE KRİZE MÜDAHALE EKİBİ TOPLANT</a:t>
            </a:r>
            <a:r>
              <a:rPr lang="tr-TR" b="1" dirty="0" smtClean="0">
                <a:solidFill>
                  <a:srgbClr val="7030A0"/>
                </a:solidFill>
              </a:rPr>
              <a:t>ISI</a:t>
            </a:r>
          </a:p>
          <a:p>
            <a:pPr algn="ctr"/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5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+mn-lt"/>
              </a:rPr>
              <a:t>2022-2023 EĞİTİM-ÖĞRETİM YILI </a:t>
            </a:r>
            <a:r>
              <a:rPr lang="tr-TR" sz="2800" b="1" u="sng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tr-TR" sz="2800" b="1" u="sng" dirty="0" smtClean="0">
                <a:solidFill>
                  <a:srgbClr val="002060"/>
                </a:solidFill>
                <a:latin typeface="+mn-lt"/>
              </a:rPr>
            </a:br>
            <a:r>
              <a:rPr lang="tr-TR" sz="2800" b="1" u="sng" dirty="0" smtClean="0">
                <a:solidFill>
                  <a:srgbClr val="002060"/>
                </a:solidFill>
                <a:latin typeface="+mn-lt"/>
              </a:rPr>
              <a:t>REHBERLİK VE PSİKOLOJİK DANIŞMA HİZMETLERİ PLANI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1332412" y="2664822"/>
          <a:ext cx="8608424" cy="1924594"/>
        </p:xfrm>
        <a:graphic>
          <a:graphicData uri="http://schemas.openxmlformats.org/drawingml/2006/table">
            <a:tbl>
              <a:tblPr/>
              <a:tblGrid>
                <a:gridCol w="3021612"/>
                <a:gridCol w="2793406"/>
                <a:gridCol w="2793406"/>
              </a:tblGrid>
              <a:tr h="61395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GENEL HEDEF</a:t>
                      </a:r>
                      <a:endParaRPr lang="tr-TR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YEREL HEDEF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ÖZEL HEDEFLER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13954">
                <a:tc>
                  <a:txBody>
                    <a:bodyPr/>
                    <a:lstStyle/>
                    <a:p>
                      <a:endParaRPr lang="tr-TR" sz="2000" dirty="0" smtClean="0"/>
                    </a:p>
                    <a:p>
                      <a:pPr algn="ctr"/>
                      <a:r>
                        <a:rPr lang="tr-TR" sz="2000" b="1" dirty="0" smtClean="0"/>
                        <a:t>BİLİNÇLİ TEKNOLOJİ KULLANIMI</a:t>
                      </a:r>
                    </a:p>
                    <a:p>
                      <a:endParaRPr lang="tr-TR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000" b="1" dirty="0" smtClean="0"/>
                    </a:p>
                    <a:p>
                      <a:pPr algn="ctr"/>
                      <a:r>
                        <a:rPr lang="tr-TR" sz="2000" b="1" dirty="0" smtClean="0"/>
                        <a:t>DUYGU KONTROLÜ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000" b="1" smtClean="0"/>
                    </a:p>
                    <a:p>
                      <a:pPr algn="ctr"/>
                      <a:r>
                        <a:rPr lang="tr-TR" sz="2000" b="1" smtClean="0"/>
                        <a:t>MESLEK TANITIMI</a:t>
                      </a:r>
                    </a:p>
                    <a:p>
                      <a:pPr algn="ctr"/>
                      <a:r>
                        <a:rPr lang="tr-TR" sz="2000" b="1" smtClean="0"/>
                        <a:t>SINAV KAYGISI</a:t>
                      </a:r>
                      <a:endParaRPr lang="tr-T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9.SINIFLARA EMNİYET MÜDÜRLÜĞÜ TARAFINDAN İNTERNET KULLANIMI VE SİBER ZORBALIK KONULU SEMİNER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218" name="AutoShape 2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20" name="AutoShape 4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22" name="AutoShape 6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25" name="AutoShape 9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27" name="AutoShape 11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30" name="AutoShape 14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0" name="AutoShape 2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4" name="AutoShape 6" descr="Resim önizlem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13 Resim" descr="IMG-20221213-WA00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8501" y="2103118"/>
            <a:ext cx="2719796" cy="333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Resim" descr="IMG-20221213-WA001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1" y="2093686"/>
            <a:ext cx="2567394" cy="342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Resim" descr="IMG-20221213-WA0015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3134" y="2008049"/>
            <a:ext cx="2618558" cy="3491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564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948" y="339000"/>
            <a:ext cx="10515600" cy="1325563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9.SINFILARA VERİMLİ DERS ÇALIŞMA , HAFIZA TEKNİKLERİ VE GÜNLÜK-HAFTALIK DERS ÇALIŞMA PLANI HAZI</a:t>
            </a:r>
            <a:r>
              <a:rPr lang="tr-TR" sz="3200" b="1" dirty="0" smtClean="0">
                <a:latin typeface="+mn-lt"/>
              </a:rPr>
              <a:t>RLA</a:t>
            </a:r>
            <a:r>
              <a:rPr lang="tr-TR" sz="3200" b="1" dirty="0" smtClean="0"/>
              <a:t>MA</a:t>
            </a:r>
            <a:endParaRPr lang="tr-TR" sz="3200" b="1" dirty="0"/>
          </a:p>
        </p:txBody>
      </p:sp>
      <p:pic>
        <p:nvPicPr>
          <p:cNvPr id="4" name="3 Resim" descr="IMG-20221213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59" y="1767114"/>
            <a:ext cx="2828653" cy="377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IMG-20230103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52" y="1815735"/>
            <a:ext cx="2789464" cy="3719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IMG-20230103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84" y="1775824"/>
            <a:ext cx="2828651" cy="377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0451" y="404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9.SINIFLARDAN 168 ÖĞRENCİYE</a:t>
            </a:r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PROBLEM TARAMA ENVANTERİ</a:t>
            </a:r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UYGULANDI</a:t>
            </a:r>
            <a:endParaRPr lang="tr-TR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162594" y="1606731"/>
          <a:ext cx="1009758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6519"/>
                <a:gridCol w="1614509"/>
                <a:gridCol w="1276561"/>
              </a:tblGrid>
              <a:tr h="88909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MADDELER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KATILAN ÖĞRENCİ SAYISI</a:t>
                      </a:r>
                      <a:endParaRPr lang="tr-TR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</a:t>
                      </a:r>
                      <a:endParaRPr lang="tr-T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Spor tesisleri, spor faaliyetleri yeterli değil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87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%51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Dersler ilgi çekici hale getirilmiyor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78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%46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Sosyal faaliyetler</a:t>
                      </a:r>
                      <a:r>
                        <a:rPr lang="tr-TR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çok az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78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%46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Meslek seçiminde</a:t>
                      </a:r>
                      <a:r>
                        <a:rPr lang="tr-TR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güçlük çekiyorum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74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%44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Ders</a:t>
                      </a:r>
                      <a:r>
                        <a:rPr lang="tr-TR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programları iyi ayarlanmıyor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70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%41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Gözlerimden rahatsızım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64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%38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273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Üniversite</a:t>
                      </a:r>
                      <a:r>
                        <a:rPr lang="tr-TR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sınavlarını kazanamayacağım korkusu içindeyim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52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%30</a:t>
                      </a:r>
                      <a:endParaRPr lang="tr-T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Ders konuları</a:t>
                      </a:r>
                      <a:r>
                        <a:rPr lang="tr-TR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çok ağır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%29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Çok </a:t>
                      </a:r>
                      <a:r>
                        <a:rPr lang="tr-TR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heyacanlanıyorum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%29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637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Öğretmenler gereğinden fazla ev ödevi veriyorlar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43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%25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Resim" descr="IMG-20221213-WA0001.jpg"/>
          <p:cNvPicPr>
            <a:picLocks noChangeAspect="1"/>
          </p:cNvPicPr>
          <p:nvPr/>
        </p:nvPicPr>
        <p:blipFill>
          <a:blip r:embed="rId2" cstate="print">
            <a:lum bright="3000"/>
          </a:blip>
          <a:stretch>
            <a:fillRect/>
          </a:stretch>
        </p:blipFill>
        <p:spPr>
          <a:xfrm rot="-6000000">
            <a:off x="330333" y="2223342"/>
            <a:ext cx="2345869" cy="2081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+mn-lt"/>
              </a:rPr>
              <a:t>10.SINIFLARA ALAN VE  MESLEK SEÇİMİNİN ÖNEM</a:t>
            </a:r>
            <a:r>
              <a:rPr lang="tr-TR" sz="3600" b="1" dirty="0" smtClean="0">
                <a:solidFill>
                  <a:srgbClr val="7030A0"/>
                </a:solidFill>
              </a:rPr>
              <a:t>İ</a:t>
            </a:r>
            <a:endParaRPr lang="tr-TR" sz="3600" b="1" dirty="0">
              <a:solidFill>
                <a:srgbClr val="7030A0"/>
              </a:solidFill>
            </a:endParaRPr>
          </a:p>
        </p:txBody>
      </p:sp>
      <p:pic>
        <p:nvPicPr>
          <p:cNvPr id="3" name="2 Resim" descr="20230113_175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217" y="1808875"/>
            <a:ext cx="3122023" cy="410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Resim" descr="20230113_095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8354" y="2181498"/>
            <a:ext cx="5464628" cy="3073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300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11.SINIFLARA YKS HAKKINDA BİLGİ VERİLDİ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3 İçerik Yer Tutucusu" descr="20221212_143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600000">
            <a:off x="8219269" y="2094062"/>
            <a:ext cx="3294948" cy="2860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20221212_134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6683" y="2024743"/>
            <a:ext cx="3176747" cy="2808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20221212_134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60000">
            <a:off x="186604" y="2240882"/>
            <a:ext cx="3468423" cy="2864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11.SINIFLAR ODTÜ GEZİSİNDE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3 İçerik Yer Tutucusu" descr="IMG-20221130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34993" y="1081852"/>
            <a:ext cx="3012600" cy="2260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IMG-20221130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3163227" y="2951431"/>
            <a:ext cx="5484049" cy="3403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IMG-20221130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020000">
            <a:off x="496121" y="592258"/>
            <a:ext cx="3053512" cy="229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267</Words>
  <Application>Microsoft Office PowerPoint</Application>
  <PresentationFormat>Özel</PresentationFormat>
  <Paragraphs>87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Teması</vt:lpstr>
      <vt:lpstr>DR.BİNNAZ EGE-DR.RIDVAN EGE ANADOLU LİSESİ</vt:lpstr>
      <vt:lpstr>Slayt 2</vt:lpstr>
      <vt:lpstr>2022-2023 EĞİTİM-ÖĞRETİM YILI  REHBERLİK VE PSİKOLOJİK DANIŞMA HİZMETLERİ PLANI</vt:lpstr>
      <vt:lpstr>9.SINIFLARA EMNİYET MÜDÜRLÜĞÜ TARAFINDAN İNTERNET KULLANIMI VE SİBER ZORBALIK KONULU SEMİNER</vt:lpstr>
      <vt:lpstr>9.SINFILARA VERİMLİ DERS ÇALIŞMA , HAFIZA TEKNİKLERİ VE GÜNLÜK-HAFTALIK DERS ÇALIŞMA PLANI HAZIRLAMA</vt:lpstr>
      <vt:lpstr>9.SINIFLARDAN 168 ÖĞRENCİYE  PROBLEM TARAMA ENVANTERİ UYGULANDI</vt:lpstr>
      <vt:lpstr>10.SINIFLARA ALAN VE  MESLEK SEÇİMİNİN ÖNEMİ</vt:lpstr>
      <vt:lpstr>11.SINIFLARA YKS HAKKINDA BİLGİ VERİLDİ</vt:lpstr>
      <vt:lpstr>11.SINIFLAR ODTÜ GEZİSİNDE</vt:lpstr>
      <vt:lpstr>12.SINIFLARA MOTİVASYON İLE DEVAM-DEVAMSIZLIK</vt:lpstr>
      <vt:lpstr>Ufuk Üniversitesi Eğitim Fakültesi Rehberlik ve Psikolojik Danışmanlık Bölümü Öğretim Görevlisi Neslihan Salman Tarafından Öğretmenlerimize   Mükemmeliyetçilik ve Sınav Kaygısı Konusunda Hizmet içi Eğitim </vt:lpstr>
      <vt:lpstr>OKULUMUZA ZİYARETE GELEN ORTAOKULLARA   OKULUMUZUN TANITIMI YAPILDI</vt:lpstr>
      <vt:lpstr>Slayt 13</vt:lpstr>
      <vt:lpstr>Slayt 14</vt:lpstr>
      <vt:lpstr>PANOMUZ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Elçin</cp:lastModifiedBy>
  <cp:revision>298</cp:revision>
  <dcterms:created xsi:type="dcterms:W3CDTF">2021-12-26T17:27:54Z</dcterms:created>
  <dcterms:modified xsi:type="dcterms:W3CDTF">2023-01-16T11:05:27Z</dcterms:modified>
</cp:coreProperties>
</file>